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9601200" cy="12801600" type="A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99"/>
    <a:srgbClr val="66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5" autoAdjust="0"/>
    <p:restoredTop sz="94660"/>
  </p:normalViewPr>
  <p:slideViewPr>
    <p:cSldViewPr>
      <p:cViewPr>
        <p:scale>
          <a:sx n="66" d="100"/>
          <a:sy n="66" d="100"/>
        </p:scale>
        <p:origin x="-1758" y="145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306638" y="720725"/>
            <a:ext cx="27019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DBC0AE-8867-4C90-BBC6-006395401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5CB3-A67C-42E2-9C60-FAE04C340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233F8-9926-4338-BC4D-217203EBD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AF6D3-A7D8-41AB-ABE5-EB0AC1FD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3FB74-C5F8-48B7-98A7-903CB373A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A10D-4FDC-408F-B983-CAA592E10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D5A4-5F3C-4626-BF1E-0BD5D8D22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8422-8B24-4590-A11D-327C1BB7A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BA8B-F8F3-4594-9139-60DBD5926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42B9-B743-4520-B3D0-CB47E244D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68AB0-2DA8-4718-8FC6-4FDC9C6B8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C84C1-4D90-4E62-BC2D-B41BFF045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512763"/>
            <a:ext cx="8642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2987675"/>
            <a:ext cx="8642350" cy="84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9425" y="11657013"/>
            <a:ext cx="22415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 sz="2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11657013"/>
            <a:ext cx="30416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defRPr sz="2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11657013"/>
            <a:ext cx="22415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2000" smtClean="0"/>
            </a:lvl1pPr>
          </a:lstStyle>
          <a:p>
            <a:pPr>
              <a:defRPr/>
            </a:pPr>
            <a:fld id="{388C6C3F-8B52-42C2-9D76-D2DD06F0C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cs typeface="+mn-cs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://www.fonduri-ue.ro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hyperlink" Target="http://www.asvj.ro/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contact@asvj.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igla_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542925"/>
            <a:ext cx="15017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0" y="320675"/>
            <a:ext cx="1900238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Instrumente%20Structur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163" y="334963"/>
            <a:ext cx="12588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G:\picatura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538163"/>
            <a:ext cx="11715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" descr="logo P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6925" y="506413"/>
            <a:ext cx="21939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logo proiect refac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038" y="2133600"/>
            <a:ext cx="2560637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3094038" y="2239963"/>
            <a:ext cx="64008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algn="ctr" defTabSz="1279525"/>
            <a:r>
              <a:rPr lang="en-US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Extinderea si reabilitarea infrastructurii de apa si apa uzata in Judetul Hunedoara (Valea Jiului)</a:t>
            </a:r>
            <a:endParaRPr lang="en-US">
              <a:ea typeface="Batang" pitchFamily="18" charset="-127"/>
              <a:cs typeface="Times New Roman" pitchFamily="18" charset="0"/>
            </a:endParaRPr>
          </a:p>
          <a:p>
            <a:pPr algn="r" defTabSz="1279525" eaLnBrk="0" hangingPunct="0"/>
            <a:r>
              <a:rPr lang="en-US" sz="1700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Buletin informativ editat de Apa Serv Valea Jiului</a:t>
            </a:r>
            <a:endParaRPr lang="en-US" sz="1700">
              <a:ea typeface="Batang" pitchFamily="18" charset="-127"/>
              <a:cs typeface="Times New Roman" pitchFamily="18" charset="0"/>
            </a:endParaRPr>
          </a:p>
          <a:p>
            <a:pPr defTabSz="1279525" eaLnBrk="0" hangingPunct="0"/>
            <a:r>
              <a:rPr lang="en-US" sz="20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Numarul 1, Anul 2012, luna August</a:t>
            </a:r>
          </a:p>
        </p:txBody>
      </p:sp>
      <p:grpSp>
        <p:nvGrpSpPr>
          <p:cNvPr id="2057" name="Group 14"/>
          <p:cNvGrpSpPr>
            <a:grpSpLocks/>
          </p:cNvGrpSpPr>
          <p:nvPr/>
        </p:nvGrpSpPr>
        <p:grpSpPr bwMode="auto">
          <a:xfrm>
            <a:off x="533400" y="4906963"/>
            <a:ext cx="8640763" cy="639762"/>
            <a:chOff x="144" y="2496"/>
            <a:chExt cx="3888" cy="288"/>
          </a:xfrm>
        </p:grpSpPr>
        <p:pic>
          <p:nvPicPr>
            <p:cNvPr id="2064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" y="2496"/>
              <a:ext cx="388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5" name="Text Box 13"/>
            <p:cNvSpPr txBox="1">
              <a:spLocks noChangeArrowheads="1"/>
            </p:cNvSpPr>
            <p:nvPr/>
          </p:nvSpPr>
          <p:spPr bwMode="auto">
            <a:xfrm>
              <a:off x="168" y="2496"/>
              <a:ext cx="16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/>
            <a:lstStyle/>
            <a:p>
              <a:pPr defTabSz="1279525"/>
              <a:r>
                <a:rPr lang="en-US" altLang="ko-KR" sz="2200" b="1">
                  <a:solidFill>
                    <a:srgbClr val="FFFF99"/>
                  </a:solidFill>
                  <a:latin typeface="Trebuchet MS" pitchFamily="34" charset="0"/>
                  <a:ea typeface="Batang" pitchFamily="18" charset="-127"/>
                </a:rPr>
                <a:t>Proiectul</a:t>
              </a:r>
              <a:endParaRPr lang="en-US" sz="2200"/>
            </a:p>
          </p:txBody>
        </p:sp>
      </p:grpSp>
      <p:sp>
        <p:nvSpPr>
          <p:cNvPr id="2058" name="Text Box 22"/>
          <p:cNvSpPr txBox="1">
            <a:spLocks noChangeArrowheads="1"/>
          </p:cNvSpPr>
          <p:nvPr/>
        </p:nvSpPr>
        <p:spPr bwMode="auto">
          <a:xfrm>
            <a:off x="5867400" y="8534400"/>
            <a:ext cx="3413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>
              <a:spcBef>
                <a:spcPct val="50000"/>
              </a:spcBef>
            </a:pPr>
            <a:endParaRPr lang="en-US"/>
          </a:p>
        </p:txBody>
      </p:sp>
      <p:pic>
        <p:nvPicPr>
          <p:cNvPr id="2059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2038" y="7239000"/>
            <a:ext cx="2978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26"/>
          <p:cNvSpPr txBox="1">
            <a:spLocks noChangeArrowheads="1"/>
          </p:cNvSpPr>
          <p:nvPr/>
        </p:nvSpPr>
        <p:spPr bwMode="auto">
          <a:xfrm>
            <a:off x="427038" y="5546725"/>
            <a:ext cx="88534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just" defTabSz="1279525">
              <a:spcBef>
                <a:spcPct val="50000"/>
              </a:spcBef>
            </a:pPr>
            <a:r>
              <a:rPr lang="en-US" altLang="ko-KR" sz="1700" b="1" i="1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Apa Serv Valea Jiului</a:t>
            </a:r>
            <a:r>
              <a:rPr lang="en-US" altLang="ko-KR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, operator regional pentru servicii de apa si canalizare pentru zona Vaii Jiului, implementeaza Proiectul co-finantat din Fondul European de Coeziune, </a:t>
            </a:r>
            <a:r>
              <a:rPr lang="en-US" altLang="ko-KR" sz="1700" i="1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Extinderea si reabilitarea infrastructurii de apa si apa uzata in Judetul Hunedoara (Valea Jiului). </a:t>
            </a:r>
            <a:r>
              <a:rPr lang="en-US" altLang="ko-KR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Proiectul se realizeaza cu </a:t>
            </a:r>
            <a:r>
              <a:rPr lang="en-US" altLang="ko-KR" sz="1700" b="1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sprijin financiar din partea Uniunii Europene</a:t>
            </a:r>
            <a:r>
              <a:rPr lang="en-US" altLang="ko-KR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 (prin Fondul European de Coeziune), al Guvernului Romaniei si al Administratiei Publice Locale. Valoarea eligibila a Proiectului este de 168.500.000 de lei iar contributia, pe surse de finantare, este urmatoarea: </a:t>
            </a:r>
            <a:endParaRPr lang="en-US" sz="1700">
              <a:solidFill>
                <a:schemeClr val="accent2"/>
              </a:solidFill>
              <a:latin typeface="Trebuchet MS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061" name="Text Box 27"/>
          <p:cNvSpPr txBox="1">
            <a:spLocks noChangeArrowheads="1"/>
          </p:cNvSpPr>
          <p:nvPr/>
        </p:nvSpPr>
        <p:spPr bwMode="auto">
          <a:xfrm>
            <a:off x="427038" y="7396163"/>
            <a:ext cx="5546725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>
              <a:spcBef>
                <a:spcPct val="15000"/>
              </a:spcBef>
              <a:buFont typeface="Wingdings" pitchFamily="2" charset="2"/>
              <a:buChar char="v"/>
            </a:pPr>
            <a:r>
              <a:rPr lang="en-US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85 % contributia Uniunii Europene, prin Fondul de Coeziune: 143.225.000 Lei</a:t>
            </a:r>
          </a:p>
          <a:p>
            <a:pPr defTabSz="1279525">
              <a:spcBef>
                <a:spcPct val="15000"/>
              </a:spcBef>
              <a:buFont typeface="Wingdings" pitchFamily="2" charset="2"/>
              <a:buChar char="v"/>
            </a:pPr>
            <a:r>
              <a:rPr lang="en-US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13 % Buget de Stat: 21.905.000 Lei </a:t>
            </a:r>
            <a:endParaRPr lang="en-US" altLang="ko-KR" sz="1700">
              <a:solidFill>
                <a:schemeClr val="accent2"/>
              </a:solidFill>
              <a:latin typeface="Trebuchet MS" pitchFamily="34" charset="0"/>
              <a:ea typeface="Batang" pitchFamily="18" charset="-127"/>
              <a:cs typeface="Times New Roman" pitchFamily="18" charset="0"/>
            </a:endParaRPr>
          </a:p>
          <a:p>
            <a:pPr defTabSz="1279525">
              <a:spcBef>
                <a:spcPct val="15000"/>
              </a:spcBef>
              <a:buFont typeface="Wingdings" pitchFamily="2" charset="2"/>
              <a:buChar char="v"/>
            </a:pPr>
            <a:r>
              <a:rPr lang="en-US" altLang="ko-KR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2 % Buget Local: 3.370.000 Lei</a:t>
            </a:r>
            <a:r>
              <a:rPr lang="en-US" altLang="ko-KR">
                <a:solidFill>
                  <a:schemeClr val="accent2"/>
                </a:solidFill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just" defTabSz="1279525">
              <a:spcBef>
                <a:spcPct val="20000"/>
              </a:spcBef>
            </a:pPr>
            <a:r>
              <a:rPr lang="en-US" sz="1700" b="1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Obiectivele generale</a:t>
            </a:r>
            <a:r>
              <a:rPr lang="en-US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 ale Proiectului vizeaza:</a:t>
            </a:r>
            <a:endParaRPr lang="en-US" sz="1700" b="1">
              <a:solidFill>
                <a:schemeClr val="accent2"/>
              </a:solidFill>
              <a:latin typeface="Trebuchet MS" pitchFamily="34" charset="0"/>
              <a:ea typeface="Batang" pitchFamily="18" charset="-127"/>
              <a:cs typeface="Times New Roman" pitchFamily="18" charset="0"/>
            </a:endParaRPr>
          </a:p>
          <a:p>
            <a:pPr algn="just" defTabSz="127952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 b="1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Respectarea in totalitate a Directivelor UE si a legislatiei romanesti in domeniul alimentarii cu apa, a colectarii si epurarii apelor uzate</a:t>
            </a:r>
            <a:r>
              <a:rPr lang="en-US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, respectiv cerintele Normativelor Romane NTPA 001 si NTPA 011 si Directivei Europene 91/27/EEC, privind apele uzate epurate;</a:t>
            </a:r>
          </a:p>
          <a:p>
            <a:pPr algn="just" defTabSz="127952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Cresterea gradului de acoperire a populatiei cu servicii de alimentare cu apa si canalizare pana la 100% in aglomerarile cuprinse in aria Proiectului;</a:t>
            </a:r>
            <a:endParaRPr lang="en-US" altLang="ko-KR" sz="1700">
              <a:solidFill>
                <a:schemeClr val="accent2"/>
              </a:solidFill>
              <a:latin typeface="Trebuchet MS" pitchFamily="34" charset="0"/>
              <a:ea typeface="Batang" pitchFamily="18" charset="-127"/>
              <a:cs typeface="Times New Roman" pitchFamily="18" charset="0"/>
            </a:endParaRPr>
          </a:p>
          <a:p>
            <a:pPr algn="just" defTabSz="1279525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ko-KR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Cresterea capacitatii institutionale a beneficiarilor locali in implementare a proiectelor. </a:t>
            </a:r>
            <a:endParaRPr lang="en-US">
              <a:solidFill>
                <a:schemeClr val="accent2"/>
              </a:solidFill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062" name="Text Box 28"/>
          <p:cNvSpPr txBox="1">
            <a:spLocks noChangeArrowheads="1"/>
          </p:cNvSpPr>
          <p:nvPr/>
        </p:nvSpPr>
        <p:spPr bwMode="auto">
          <a:xfrm>
            <a:off x="6115050" y="9601200"/>
            <a:ext cx="3032125" cy="3857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en-US" sz="1700" b="1">
                <a:solidFill>
                  <a:srgbClr val="0000CC"/>
                </a:solidFill>
              </a:rPr>
              <a:t>Statia de epurare Danutoni</a:t>
            </a:r>
          </a:p>
        </p:txBody>
      </p:sp>
      <p:sp>
        <p:nvSpPr>
          <p:cNvPr id="2063" name="Rectangle 31"/>
          <p:cNvSpPr>
            <a:spLocks noChangeArrowheads="1"/>
          </p:cNvSpPr>
          <p:nvPr/>
        </p:nvSpPr>
        <p:spPr bwMode="auto">
          <a:xfrm>
            <a:off x="6096000" y="10287000"/>
            <a:ext cx="3200400" cy="17319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>
              <a:spcBef>
                <a:spcPts val="138"/>
              </a:spcBef>
            </a:pPr>
            <a:r>
              <a:rPr lang="en-US" sz="1300" b="1">
                <a:solidFill>
                  <a:schemeClr val="accent2"/>
                </a:solidFill>
              </a:rPr>
              <a:t>Pentru informaţii detaliate despre celelalte programe cofinanţate de Uniunea Europeană, vă invităm să vizitaţi </a:t>
            </a:r>
            <a:r>
              <a:rPr lang="en-US" sz="1300" b="1">
                <a:solidFill>
                  <a:schemeClr val="accent2"/>
                </a:solidFill>
                <a:hlinkClick r:id="rId10"/>
              </a:rPr>
              <a:t>www.fonduri-ue.ro</a:t>
            </a:r>
            <a:r>
              <a:rPr lang="en-US" sz="1300" b="1">
                <a:solidFill>
                  <a:schemeClr val="accent2"/>
                </a:solidFill>
              </a:rPr>
              <a:t>”. </a:t>
            </a:r>
          </a:p>
          <a:p>
            <a:pPr defTabSz="1279525">
              <a:spcBef>
                <a:spcPts val="138"/>
              </a:spcBef>
            </a:pPr>
            <a:r>
              <a:rPr lang="en-US" sz="1300" b="1">
                <a:solidFill>
                  <a:schemeClr val="accent2"/>
                </a:solidFill>
              </a:rPr>
              <a:t>Conţinutul acestui material nu reprezintă în mod obligatoriu poziţia oficială a Uniunii Europene sau a Guvernului României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gla_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542925"/>
            <a:ext cx="15017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0" y="320675"/>
            <a:ext cx="1900238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Instrumente%20Structur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163" y="334963"/>
            <a:ext cx="12588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G:\picatura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538163"/>
            <a:ext cx="11715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" descr="logo P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6925" y="506413"/>
            <a:ext cx="21939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logo proiect refac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525" y="2239963"/>
            <a:ext cx="11033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493838" y="2236788"/>
            <a:ext cx="64008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defTabSz="1279525"/>
            <a:r>
              <a:rPr lang="en-US" sz="17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Extinderea si reabilitarea infrastructurii de apa si apa uzata in Judetul Hunedoara (Valea Jiului)</a:t>
            </a:r>
            <a:endParaRPr lang="en-US" sz="1700">
              <a:ea typeface="Batang" pitchFamily="18" charset="-127"/>
              <a:cs typeface="Times New Roman" pitchFamily="18" charset="0"/>
            </a:endParaRPr>
          </a:p>
          <a:p>
            <a:pPr defTabSz="1279525" eaLnBrk="0" hangingPunct="0"/>
            <a:r>
              <a:rPr lang="en-US" sz="1400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Buletin informativ </a:t>
            </a:r>
            <a:r>
              <a:rPr lang="en-US" sz="14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nr.</a:t>
            </a:r>
            <a:r>
              <a:rPr lang="en-US" sz="17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 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5867400" y="8534400"/>
            <a:ext cx="3413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>
              <a:spcBef>
                <a:spcPct val="50000"/>
              </a:spcBef>
            </a:pPr>
            <a:endParaRPr lang="en-US"/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320675" y="3352800"/>
            <a:ext cx="89598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La nivel </a:t>
            </a:r>
            <a:r>
              <a:rPr lang="en-US" sz="1700" b="1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tehnic</a:t>
            </a: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, Proiectul urmăreşte extinderea si reabilitarea sistemului de alimentare cu apa si canalizare din zona oraselor Petrosani, Vulcan, Lupeni, Uricani, Aninoasa si Petrila. Activitatile principale includ:</a:t>
            </a:r>
          </a:p>
          <a:p>
            <a:pPr defTabSz="1279525">
              <a:spcBef>
                <a:spcPct val="50000"/>
              </a:spcBef>
              <a:buFont typeface="Wingdings" pitchFamily="2" charset="2"/>
              <a:buChar char=""/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Reabilitarea statiilor de tratare a apei Jiet si Valea de Pesti;</a:t>
            </a:r>
          </a:p>
          <a:p>
            <a:pPr defTabSz="1279525">
              <a:spcBef>
                <a:spcPct val="50000"/>
              </a:spcBef>
              <a:buFont typeface="Wingdings" pitchFamily="2" charset="2"/>
              <a:buChar char=""/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Extinderea si reabilitarea retelelor de alimentare cu apa potabila;</a:t>
            </a:r>
          </a:p>
          <a:p>
            <a:pPr defTabSz="1279525">
              <a:spcBef>
                <a:spcPct val="50000"/>
              </a:spcBef>
              <a:buFont typeface="Wingdings" pitchFamily="2" charset="2"/>
              <a:buChar char=""/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Reabilitarea si extinderea sistemelor de colectare si epurare a apelor uzate. </a:t>
            </a:r>
            <a:endParaRPr lang="en-US" altLang="ko-KR" sz="1700">
              <a:solidFill>
                <a:srgbClr val="333399"/>
              </a:solidFill>
              <a:latin typeface="Trebuchet MS" pitchFamily="34" charset="0"/>
              <a:ea typeface="Batang" pitchFamily="18" charset="-127"/>
              <a:cs typeface="Times New Roman" pitchFamily="18" charset="0"/>
            </a:endParaRPr>
          </a:p>
          <a:p>
            <a:pPr defTabSz="1279525">
              <a:spcBef>
                <a:spcPct val="15000"/>
              </a:spcBef>
            </a:pPr>
            <a:r>
              <a:rPr lang="en-US" altLang="ko-KR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Proiectul include </a:t>
            </a:r>
            <a:r>
              <a:rPr lang="en-US" altLang="ko-KR" sz="1700" b="1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sapte contracte de executie lucrari si doua contracte de asistenta tehnica</a:t>
            </a:r>
            <a:r>
              <a:rPr lang="en-US" altLang="ko-KR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 (pentru management de proiect si supervizarea executiei lucrarilor), prin intermediul carora se vor realiza obiectivele de dezvoltare.</a:t>
            </a:r>
            <a:r>
              <a:rPr lang="en-US" altLang="ko-KR">
                <a:solidFill>
                  <a:srgbClr val="333399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lang="en-US">
              <a:solidFill>
                <a:srgbClr val="333399"/>
              </a:solidFill>
              <a:ea typeface="Batang" pitchFamily="18" charset="-127"/>
              <a:cs typeface="Times New Roman" pitchFamily="18" charset="0"/>
            </a:endParaRPr>
          </a:p>
        </p:txBody>
      </p:sp>
      <p:grpSp>
        <p:nvGrpSpPr>
          <p:cNvPr id="3083" name="Group 19"/>
          <p:cNvGrpSpPr>
            <a:grpSpLocks/>
          </p:cNvGrpSpPr>
          <p:nvPr/>
        </p:nvGrpSpPr>
        <p:grpSpPr bwMode="auto">
          <a:xfrm>
            <a:off x="427038" y="6399213"/>
            <a:ext cx="8801100" cy="639762"/>
            <a:chOff x="1080" y="5760"/>
            <a:chExt cx="9900" cy="720"/>
          </a:xfrm>
        </p:grpSpPr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80" y="5792"/>
              <a:ext cx="9900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>
              <a:off x="1080" y="5760"/>
              <a:ext cx="41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/>
            <a:lstStyle/>
            <a:p>
              <a:pPr defTabSz="1279525"/>
              <a:r>
                <a:rPr lang="en-US" altLang="ko-KR" sz="2200" b="1">
                  <a:solidFill>
                    <a:srgbClr val="FFFF99"/>
                  </a:solidFill>
                  <a:latin typeface="Trebuchet MS" pitchFamily="34" charset="0"/>
                  <a:ea typeface="Batang" pitchFamily="18" charset="-127"/>
                </a:rPr>
                <a:t>Echipa</a:t>
              </a:r>
              <a:endParaRPr lang="en-US"/>
            </a:p>
          </p:txBody>
        </p:sp>
      </p:grpSp>
      <p:sp>
        <p:nvSpPr>
          <p:cNvPr id="3084" name="Text Box 22"/>
          <p:cNvSpPr txBox="1">
            <a:spLocks noChangeArrowheads="1"/>
          </p:cNvSpPr>
          <p:nvPr/>
        </p:nvSpPr>
        <p:spPr bwMode="auto">
          <a:xfrm>
            <a:off x="304800" y="7015163"/>
            <a:ext cx="864076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just" defTabSz="1279525">
              <a:spcBef>
                <a:spcPct val="50000"/>
              </a:spcBef>
            </a:pPr>
            <a:r>
              <a:rPr lang="en-US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Proiectul este implementat de operatorul regional SC Apa Serv Valea Jiului SA si, in acest scop, un birou special destinat functioneaza in cadrul Companiei de Apa – </a:t>
            </a:r>
            <a:r>
              <a:rPr lang="en-US" sz="1700" b="1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Unitatea de Implementare a Proiectului</a:t>
            </a:r>
            <a:r>
              <a:rPr lang="en-US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 (UIP), sub directa coordonare a Directorului de Dezvoltare, care indeplineste si functia Manager de Proiect. </a:t>
            </a:r>
            <a:endParaRPr lang="en-US" altLang="ko-KR" sz="1700">
              <a:solidFill>
                <a:schemeClr val="accent2"/>
              </a:solidFill>
              <a:latin typeface="Trebuchet MS" pitchFamily="34" charset="0"/>
              <a:ea typeface="Batang" pitchFamily="18" charset="-127"/>
              <a:cs typeface="Times New Roman" pitchFamily="18" charset="0"/>
            </a:endParaRPr>
          </a:p>
          <a:p>
            <a:pPr algn="just" defTabSz="1279525">
              <a:spcBef>
                <a:spcPct val="50000"/>
              </a:spcBef>
            </a:pPr>
            <a:r>
              <a:rPr lang="en-US" altLang="ko-KR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Echipa UIP este alcatuita din specialisti tineri, de formatie tehnico-economica ce vor asigura coordonarea contractelor de asistenta tehnica si lucrari. Pe durata realizarii Proiectului, UIP va colabora cu echipele de consultanti pentru a alatura experientei acestora in implementarea proiectelor expertiza proprie Vaii Jiului si a situatiei locale.</a:t>
            </a:r>
            <a:r>
              <a:rPr lang="en-US" altLang="ko-KR" sz="1700">
                <a:solidFill>
                  <a:schemeClr val="accent2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lang="en-US" sz="1700">
              <a:solidFill>
                <a:schemeClr val="accent2"/>
              </a:solidFill>
              <a:ea typeface="Batang" pitchFamily="18" charset="-127"/>
              <a:cs typeface="Times New Roman" pitchFamily="18" charset="0"/>
            </a:endParaRPr>
          </a:p>
        </p:txBody>
      </p:sp>
      <p:grpSp>
        <p:nvGrpSpPr>
          <p:cNvPr id="3085" name="Group 23"/>
          <p:cNvGrpSpPr>
            <a:grpSpLocks/>
          </p:cNvGrpSpPr>
          <p:nvPr/>
        </p:nvGrpSpPr>
        <p:grpSpPr bwMode="auto">
          <a:xfrm>
            <a:off x="427038" y="9547225"/>
            <a:ext cx="8801100" cy="641350"/>
            <a:chOff x="1080" y="8947"/>
            <a:chExt cx="9900" cy="720"/>
          </a:xfrm>
        </p:grpSpPr>
        <p:pic>
          <p:nvPicPr>
            <p:cNvPr id="3090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80" y="8947"/>
              <a:ext cx="9900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 Box 25"/>
            <p:cNvSpPr txBox="1">
              <a:spLocks noChangeArrowheads="1"/>
            </p:cNvSpPr>
            <p:nvPr/>
          </p:nvSpPr>
          <p:spPr bwMode="auto">
            <a:xfrm>
              <a:off x="1080" y="8947"/>
              <a:ext cx="41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/>
            <a:lstStyle/>
            <a:p>
              <a:pPr defTabSz="1279525"/>
              <a:r>
                <a:rPr lang="en-US" altLang="ko-KR" sz="2200" b="1">
                  <a:solidFill>
                    <a:srgbClr val="FFFF99"/>
                  </a:solidFill>
                  <a:latin typeface="Trebuchet MS" pitchFamily="34" charset="0"/>
                  <a:ea typeface="Batang" pitchFamily="18" charset="-127"/>
                </a:rPr>
                <a:t>Unde suntem</a:t>
              </a:r>
              <a:endParaRPr lang="en-US" sz="2200"/>
            </a:p>
          </p:txBody>
        </p:sp>
      </p:grpSp>
      <p:grpSp>
        <p:nvGrpSpPr>
          <p:cNvPr id="3086" name="Group 23"/>
          <p:cNvGrpSpPr>
            <a:grpSpLocks/>
          </p:cNvGrpSpPr>
          <p:nvPr/>
        </p:nvGrpSpPr>
        <p:grpSpPr bwMode="auto">
          <a:xfrm>
            <a:off x="427038" y="10202863"/>
            <a:ext cx="3154362" cy="644525"/>
            <a:chOff x="269" y="6427"/>
            <a:chExt cx="1987" cy="406"/>
          </a:xfrm>
        </p:grpSpPr>
        <p:pic>
          <p:nvPicPr>
            <p:cNvPr id="3088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" y="6451"/>
              <a:ext cx="1987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9" name="Text Box 28"/>
            <p:cNvSpPr txBox="1">
              <a:spLocks noChangeArrowheads="1"/>
            </p:cNvSpPr>
            <p:nvPr/>
          </p:nvSpPr>
          <p:spPr bwMode="auto">
            <a:xfrm>
              <a:off x="269" y="6427"/>
              <a:ext cx="189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/>
            <a:lstStyle/>
            <a:p>
              <a:pPr defTabSz="1279525"/>
              <a:r>
                <a:rPr lang="en-US" altLang="ko-KR" sz="1800" b="1">
                  <a:solidFill>
                    <a:srgbClr val="FFFF99"/>
                  </a:solidFill>
                  <a:latin typeface="Trebuchet MS" pitchFamily="34" charset="0"/>
                  <a:ea typeface="Batang" pitchFamily="18" charset="-127"/>
                </a:rPr>
                <a:t>Semnarea contractelor parte din proiect</a:t>
              </a:r>
              <a:endParaRPr lang="en-US" sz="1800"/>
            </a:p>
          </p:txBody>
        </p:sp>
      </p:grpSp>
      <p:sp>
        <p:nvSpPr>
          <p:cNvPr id="3087" name="Text Box 29"/>
          <p:cNvSpPr txBox="1">
            <a:spLocks noChangeArrowheads="1"/>
          </p:cNvSpPr>
          <p:nvPr/>
        </p:nvSpPr>
        <p:spPr bwMode="auto">
          <a:xfrm>
            <a:off x="3521075" y="10240963"/>
            <a:ext cx="5546725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just" defTabSz="1279525"/>
            <a:r>
              <a:rPr lang="en-US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Pana la momentul actual, s-au semnat contractele de asistenta tehnica pentru managementul de proiect si supervizare de lucrari. Primul contract este incheiat cu firma Halcrow Romania </a:t>
            </a: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SRL, pe o durata de 24 luni, iar cel de-al doilea, cu </a:t>
            </a:r>
            <a:r>
              <a:rPr lang="fr-FR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Asociatia formata din firmele SC D&amp;D Safe SRL si CNS DI GIUSEPPE ASSOCIATI INGEGNIRI</a:t>
            </a:r>
            <a:r>
              <a:rPr lang="en-US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, pentru o perioada de 36 luni. </a:t>
            </a:r>
            <a:r>
              <a:rPr lang="en-US" altLang="ko-KR" sz="1700">
                <a:solidFill>
                  <a:schemeClr val="accent2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De asemenea, s-au semnat si sunt in derulare patru contracte de lucrari.</a:t>
            </a:r>
            <a:endParaRPr lang="en-US" altLang="ko-KR" sz="1700">
              <a:solidFill>
                <a:schemeClr val="accent2"/>
              </a:solidFill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gla_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542925"/>
            <a:ext cx="15017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0" y="320675"/>
            <a:ext cx="1900238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Instrumente%20Structur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163" y="334963"/>
            <a:ext cx="12588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G:\picatura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538163"/>
            <a:ext cx="11715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" descr="logo P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6925" y="506413"/>
            <a:ext cx="21939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logo proiect refac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525" y="2239963"/>
            <a:ext cx="11033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93838" y="2236788"/>
            <a:ext cx="757396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defTabSz="1279525"/>
            <a:r>
              <a:rPr lang="en-US" sz="17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Extinderea si reabilitarea infrastructurii de apa si apa uzata in Judetul Hunedoara (Valea Jiului)</a:t>
            </a:r>
            <a:endParaRPr lang="en-US" sz="1700">
              <a:ea typeface="Batang" pitchFamily="18" charset="-127"/>
              <a:cs typeface="Times New Roman" pitchFamily="18" charset="0"/>
            </a:endParaRPr>
          </a:p>
          <a:p>
            <a:pPr defTabSz="1279525" eaLnBrk="0" hangingPunct="0"/>
            <a:r>
              <a:rPr lang="en-US" sz="1400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Buletin informativ </a:t>
            </a:r>
            <a:r>
              <a:rPr lang="en-US" sz="14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nr.</a:t>
            </a:r>
            <a:r>
              <a:rPr lang="en-US" sz="17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33400" y="11049000"/>
            <a:ext cx="3413125" cy="644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en-US" sz="1700" b="1">
                <a:solidFill>
                  <a:srgbClr val="0000CC"/>
                </a:solidFill>
                <a:latin typeface="Trebuchet MS" pitchFamily="34" charset="0"/>
              </a:rPr>
              <a:t>Lupeni, Lucrari la statia de clorinare (VJ Cl-03)</a:t>
            </a:r>
          </a:p>
        </p:txBody>
      </p:sp>
      <p:sp>
        <p:nvSpPr>
          <p:cNvPr id="4106" name="Text Box 25"/>
          <p:cNvSpPr txBox="1">
            <a:spLocks noChangeArrowheads="1"/>
          </p:cNvSpPr>
          <p:nvPr/>
        </p:nvSpPr>
        <p:spPr bwMode="auto">
          <a:xfrm>
            <a:off x="427038" y="3306763"/>
            <a:ext cx="8640762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just" defTabSz="1279525">
              <a:buFontTx/>
              <a:buChar char="-"/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 10.08.2011, semnare contract de lucrari VJ-CL05, Extinderea si reabilitarea sistemului de alimentare cu apa si de canalizare in aglomerarea Petrosani, localitatile Petrila si Aninoasa, cu firma SC HIDROCONSTRUCTIA SA</a:t>
            </a:r>
          </a:p>
          <a:p>
            <a:pPr algn="just" defTabSz="1279525">
              <a:buFontTx/>
              <a:buChar char="-"/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 25.01.2012, semnare contract de lucrari VJ-CL03, Reabilitarea Statiei de tratare apa Jiet si sistemele de clorinare pentru localitatile Lupeni, Vulcan si Aninoasa, cu </a:t>
            </a:r>
            <a:r>
              <a:rPr lang="en-GB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asociatia SC MONI IMPEX SRL, SC ROM ADRIA PREST CONSTRUCT SRL, STULZ PLANACUA GNBH, SC HYDROCARPATI SRL</a:t>
            </a:r>
            <a:endParaRPr lang="en-US" sz="1700">
              <a:solidFill>
                <a:srgbClr val="333399"/>
              </a:solidFill>
              <a:latin typeface="Trebuchet MS" pitchFamily="34" charset="0"/>
              <a:ea typeface="Batang" pitchFamily="18" charset="-127"/>
              <a:cs typeface="Times New Roman" pitchFamily="18" charset="0"/>
            </a:endParaRPr>
          </a:p>
          <a:p>
            <a:pPr algn="just" defTabSz="1279525">
              <a:buFontTx/>
              <a:buChar char="-"/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30.01.2012, semnare contract de lucrari VJ-CL02, Reabilitarea statiei de tratare apa Valea de Pesti si a Captarii Lazarul, cu firma </a:t>
            </a:r>
            <a:r>
              <a:rPr lang="en-GB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SC TERMOGAZ COMPANY SA</a:t>
            </a:r>
            <a:endParaRPr lang="en-US" sz="1700">
              <a:solidFill>
                <a:srgbClr val="333399"/>
              </a:solidFill>
              <a:latin typeface="Trebuchet MS" pitchFamily="34" charset="0"/>
              <a:ea typeface="Batang" pitchFamily="18" charset="-127"/>
              <a:cs typeface="Times New Roman" pitchFamily="18" charset="0"/>
            </a:endParaRPr>
          </a:p>
          <a:p>
            <a:pPr algn="just" defTabSz="1279525">
              <a:buFontTx/>
              <a:buChar char="-"/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30.052012, semnare contract de lucrari VJ-CL01, Extinderea statiei de epurare a apei uzate Danutoni, Valea Jiului, cu firma SC HIDROCONSTRUCTIA SA</a:t>
            </a:r>
          </a:p>
        </p:txBody>
      </p:sp>
      <p:grpSp>
        <p:nvGrpSpPr>
          <p:cNvPr id="4107" name="Group 30"/>
          <p:cNvGrpSpPr>
            <a:grpSpLocks/>
          </p:cNvGrpSpPr>
          <p:nvPr/>
        </p:nvGrpSpPr>
        <p:grpSpPr bwMode="auto">
          <a:xfrm>
            <a:off x="479425" y="6400800"/>
            <a:ext cx="3041650" cy="669925"/>
            <a:chOff x="302" y="4059"/>
            <a:chExt cx="1916" cy="422"/>
          </a:xfrm>
        </p:grpSpPr>
        <p:pic>
          <p:nvPicPr>
            <p:cNvPr id="4110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2" y="4099"/>
              <a:ext cx="1916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1" name="Text Box 28"/>
            <p:cNvSpPr txBox="1">
              <a:spLocks noChangeArrowheads="1"/>
            </p:cNvSpPr>
            <p:nvPr/>
          </p:nvSpPr>
          <p:spPr bwMode="auto">
            <a:xfrm>
              <a:off x="302" y="4059"/>
              <a:ext cx="169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/>
            <a:lstStyle/>
            <a:p>
              <a:pPr defTabSz="1279525"/>
              <a:r>
                <a:rPr lang="en-US" altLang="ko-KR" sz="1800" b="1">
                  <a:solidFill>
                    <a:srgbClr val="FFFF99"/>
                  </a:solidFill>
                  <a:latin typeface="Trebuchet MS" pitchFamily="34" charset="0"/>
                  <a:ea typeface="Batang" pitchFamily="18" charset="-127"/>
                </a:rPr>
                <a:t>Stadiul derularii lucrarilor in imagini</a:t>
              </a:r>
              <a:endParaRPr lang="en-US" sz="1800" b="1"/>
            </a:p>
          </p:txBody>
        </p:sp>
      </p:grpSp>
      <p:pic>
        <p:nvPicPr>
          <p:cNvPr id="4108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725" y="8191500"/>
            <a:ext cx="34766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6507163"/>
            <a:ext cx="3656013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gla_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542925"/>
            <a:ext cx="15017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0" y="320675"/>
            <a:ext cx="1900238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Instrumente%20Structur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163" y="334963"/>
            <a:ext cx="12588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G:\picatura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538163"/>
            <a:ext cx="11715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" descr="logo P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6925" y="506413"/>
            <a:ext cx="21939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logo proiect refac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525" y="2054225"/>
            <a:ext cx="11033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493838" y="2051050"/>
            <a:ext cx="7573962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defTabSz="1279525"/>
            <a:r>
              <a:rPr lang="en-US" sz="17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Extinderea si reabilitarea infrastructurii de apa si apa uzata in Judetul Hunedoara (Valea Jiului)</a:t>
            </a:r>
            <a:endParaRPr lang="en-US" sz="1700">
              <a:ea typeface="Batang" pitchFamily="18" charset="-127"/>
              <a:cs typeface="Times New Roman" pitchFamily="18" charset="0"/>
            </a:endParaRPr>
          </a:p>
          <a:p>
            <a:pPr defTabSz="1279525" eaLnBrk="0" hangingPunct="0"/>
            <a:r>
              <a:rPr lang="en-US" sz="1400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Buletin informativ </a:t>
            </a:r>
            <a:r>
              <a:rPr lang="en-US" sz="14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nr.</a:t>
            </a:r>
            <a:r>
              <a:rPr lang="en-US" sz="17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 </a:t>
            </a:r>
          </a:p>
        </p:txBody>
      </p:sp>
      <p:pic>
        <p:nvPicPr>
          <p:cNvPr id="5129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963" y="3265488"/>
            <a:ext cx="819943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838200" y="6169025"/>
            <a:ext cx="4876800" cy="3857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en-US" sz="1700" b="1" i="1">
                <a:solidFill>
                  <a:srgbClr val="0000CC"/>
                </a:solidFill>
                <a:latin typeface="Trebuchet MS" pitchFamily="34" charset="0"/>
              </a:rPr>
              <a:t>Jiet, lucrari la cladirea filtrelor (VJ CL-03)</a:t>
            </a:r>
          </a:p>
        </p:txBody>
      </p:sp>
      <p:pic>
        <p:nvPicPr>
          <p:cNvPr id="5131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6705600"/>
            <a:ext cx="36036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2819400" y="11887200"/>
            <a:ext cx="4572000" cy="644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en-US" sz="1700" b="1" i="1">
                <a:solidFill>
                  <a:srgbClr val="0000CC"/>
                </a:solidFill>
                <a:latin typeface="Trebuchet MS" pitchFamily="34" charset="0"/>
              </a:rPr>
              <a:t>Jiet, Lucrari la rezervorul pentru namol (VJ CL-03)</a:t>
            </a:r>
          </a:p>
        </p:txBody>
      </p:sp>
      <p:pic>
        <p:nvPicPr>
          <p:cNvPr id="5133" name="Picture 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6705600"/>
            <a:ext cx="33051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gla_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542925"/>
            <a:ext cx="15017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0" y="320675"/>
            <a:ext cx="1900238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Instrumente%20Structur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163" y="334963"/>
            <a:ext cx="12588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G:\picatura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538163"/>
            <a:ext cx="11715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" descr="logo P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6925" y="506413"/>
            <a:ext cx="21939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 proiect refac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525" y="2054225"/>
            <a:ext cx="11033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493838" y="2051050"/>
            <a:ext cx="7573962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defTabSz="1279525"/>
            <a:r>
              <a:rPr lang="en-US" sz="17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Extinderea si reabilitarea infrastructurii de apa si apa uzata in Judetul Hunedoara (Valea Jiului)</a:t>
            </a:r>
            <a:endParaRPr lang="en-US" sz="1700">
              <a:ea typeface="Batang" pitchFamily="18" charset="-127"/>
              <a:cs typeface="Times New Roman" pitchFamily="18" charset="0"/>
            </a:endParaRPr>
          </a:p>
          <a:p>
            <a:pPr defTabSz="1279525" eaLnBrk="0" hangingPunct="0"/>
            <a:r>
              <a:rPr lang="en-US" sz="1400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Buletin informativ </a:t>
            </a:r>
            <a:r>
              <a:rPr lang="en-US" sz="14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nr.</a:t>
            </a:r>
            <a:r>
              <a:rPr lang="en-US" sz="1700" b="1">
                <a:solidFill>
                  <a:srgbClr val="0000CC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85800" y="6169025"/>
            <a:ext cx="8001000" cy="3857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en-US" sz="1700" b="1" i="1">
                <a:solidFill>
                  <a:srgbClr val="0000CC"/>
                </a:solidFill>
                <a:latin typeface="Trebuchet MS" pitchFamily="34" charset="0"/>
              </a:rPr>
              <a:t> Reabilitarea Statiei de Tratare a Apei Valea de Pesti (VJ CL-02)</a:t>
            </a:r>
          </a:p>
        </p:txBody>
      </p:sp>
      <p:grpSp>
        <p:nvGrpSpPr>
          <p:cNvPr id="6154" name="Group 22"/>
          <p:cNvGrpSpPr>
            <a:grpSpLocks/>
          </p:cNvGrpSpPr>
          <p:nvPr/>
        </p:nvGrpSpPr>
        <p:grpSpPr bwMode="auto">
          <a:xfrm>
            <a:off x="579438" y="6675438"/>
            <a:ext cx="8801100" cy="639762"/>
            <a:chOff x="1080" y="5760"/>
            <a:chExt cx="9900" cy="720"/>
          </a:xfrm>
        </p:grpSpPr>
        <p:pic>
          <p:nvPicPr>
            <p:cNvPr id="6162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80" y="5792"/>
              <a:ext cx="9900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Text Box 24"/>
            <p:cNvSpPr txBox="1">
              <a:spLocks noChangeArrowheads="1"/>
            </p:cNvSpPr>
            <p:nvPr/>
          </p:nvSpPr>
          <p:spPr bwMode="auto">
            <a:xfrm>
              <a:off x="1080" y="5760"/>
              <a:ext cx="41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/>
            <a:lstStyle/>
            <a:p>
              <a:pPr defTabSz="1279525"/>
              <a:r>
                <a:rPr lang="en-US" altLang="ko-KR" sz="2200" b="1">
                  <a:solidFill>
                    <a:srgbClr val="FFFF99"/>
                  </a:solidFill>
                  <a:latin typeface="Trebuchet MS" pitchFamily="34" charset="0"/>
                  <a:ea typeface="Batang" pitchFamily="18" charset="-127"/>
                </a:rPr>
                <a:t>Urmeaza sa...</a:t>
              </a:r>
              <a:endParaRPr lang="en-US"/>
            </a:p>
          </p:txBody>
        </p:sp>
      </p:grpSp>
      <p:sp>
        <p:nvSpPr>
          <p:cNvPr id="6155" name="Text Box 25"/>
          <p:cNvSpPr txBox="1">
            <a:spLocks noChangeArrowheads="1"/>
          </p:cNvSpPr>
          <p:nvPr/>
        </p:nvSpPr>
        <p:spPr bwMode="auto">
          <a:xfrm>
            <a:off x="473075" y="7348538"/>
            <a:ext cx="885348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just" defTabSz="1279525">
              <a:spcBef>
                <a:spcPct val="50000"/>
              </a:spcBef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Sunt in curs de derulare procedurile de atribuire pentru restul contractelor de lucrari cuprinse in cadrul Proiectului, respectiv:</a:t>
            </a:r>
          </a:p>
          <a:p>
            <a:pPr algn="just" defTabSz="1279525">
              <a:spcBef>
                <a:spcPct val="50000"/>
              </a:spcBef>
              <a:buFontTx/>
              <a:buChar char="-"/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Contract VJ-CL04, Extindere si reabilitare sistem de alimentare cu apa si canalizare in aglomerarea Petrosani, Municipiul Petrosani</a:t>
            </a:r>
          </a:p>
          <a:p>
            <a:pPr algn="just" defTabSz="1279525">
              <a:spcBef>
                <a:spcPct val="50000"/>
              </a:spcBef>
              <a:buFontTx/>
              <a:buChar char="-"/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Contract VJ-CL06, Extinderea si reabilitarea sistemului de alimentare cu apa si canalizare in aglomerarea Petrosani, municipiul Vulcan </a:t>
            </a:r>
          </a:p>
          <a:p>
            <a:pPr algn="just" defTabSz="1279525">
              <a:spcBef>
                <a:spcPct val="50000"/>
              </a:spcBef>
              <a:buFontTx/>
              <a:buChar char="-"/>
            </a:pPr>
            <a:r>
              <a:rPr lang="en-US" sz="1700">
                <a:solidFill>
                  <a:srgbClr val="333399"/>
                </a:solidFill>
                <a:latin typeface="Trebuchet MS" pitchFamily="34" charset="0"/>
                <a:ea typeface="Batang" pitchFamily="18" charset="-127"/>
                <a:cs typeface="Times New Roman" pitchFamily="18" charset="0"/>
              </a:rPr>
              <a:t>Contract VJ-CL07, Zonarea sistemelor de alimentare cu apa din Valea Jiului</a:t>
            </a:r>
            <a:endParaRPr lang="en-US" sz="1700">
              <a:solidFill>
                <a:srgbClr val="333399"/>
              </a:solidFill>
              <a:ea typeface="Batang" pitchFamily="18" charset="-127"/>
              <a:cs typeface="Times New Roman" pitchFamily="18" charset="0"/>
            </a:endParaRPr>
          </a:p>
        </p:txBody>
      </p:sp>
      <p:grpSp>
        <p:nvGrpSpPr>
          <p:cNvPr id="6156" name="Group 15"/>
          <p:cNvGrpSpPr>
            <a:grpSpLocks/>
          </p:cNvGrpSpPr>
          <p:nvPr/>
        </p:nvGrpSpPr>
        <p:grpSpPr bwMode="auto">
          <a:xfrm>
            <a:off x="571500" y="9829800"/>
            <a:ext cx="8801100" cy="639763"/>
            <a:chOff x="192" y="4464"/>
            <a:chExt cx="3960" cy="288"/>
          </a:xfrm>
        </p:grpSpPr>
        <p:pic>
          <p:nvPicPr>
            <p:cNvPr id="6160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" y="4477"/>
              <a:ext cx="396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Text Box 28"/>
            <p:cNvSpPr txBox="1">
              <a:spLocks noChangeArrowheads="1"/>
            </p:cNvSpPr>
            <p:nvPr/>
          </p:nvSpPr>
          <p:spPr bwMode="auto">
            <a:xfrm>
              <a:off x="192" y="4464"/>
              <a:ext cx="30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/>
            <a:lstStyle/>
            <a:p>
              <a:pPr defTabSz="1279525"/>
              <a:r>
                <a:rPr lang="en-US" altLang="ko-KR" sz="2200" b="1">
                  <a:solidFill>
                    <a:srgbClr val="FFFF99"/>
                  </a:solidFill>
                  <a:latin typeface="Trebuchet MS" pitchFamily="34" charset="0"/>
                  <a:ea typeface="Batang" pitchFamily="18" charset="-127"/>
                </a:rPr>
                <a:t>Pentru mai multe informatii...</a:t>
              </a:r>
              <a:endParaRPr lang="en-US"/>
            </a:p>
          </p:txBody>
        </p:sp>
      </p:grp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473075" y="10668000"/>
            <a:ext cx="75739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defTabSz="1279525">
              <a:lnSpc>
                <a:spcPct val="80000"/>
              </a:lnSpc>
              <a:spcBef>
                <a:spcPct val="20000"/>
              </a:spcBef>
            </a:pPr>
            <a:r>
              <a:rPr lang="ro-RO" sz="1700" b="1">
                <a:solidFill>
                  <a:srgbClr val="333399"/>
                </a:solidFill>
              </a:rPr>
              <a:t>Unitatea </a:t>
            </a:r>
            <a:r>
              <a:rPr lang="en-US" sz="1700" b="1">
                <a:solidFill>
                  <a:srgbClr val="333399"/>
                </a:solidFill>
              </a:rPr>
              <a:t>pentru</a:t>
            </a:r>
            <a:r>
              <a:rPr lang="ro-RO" sz="1700" b="1">
                <a:solidFill>
                  <a:srgbClr val="333399"/>
                </a:solidFill>
              </a:rPr>
              <a:t> Implementarea Proiectului</a:t>
            </a:r>
          </a:p>
          <a:p>
            <a:pPr defTabSz="1279525">
              <a:lnSpc>
                <a:spcPct val="80000"/>
              </a:lnSpc>
              <a:spcBef>
                <a:spcPct val="20000"/>
              </a:spcBef>
            </a:pPr>
            <a:r>
              <a:rPr lang="ro-RO" sz="1700" b="1">
                <a:solidFill>
                  <a:srgbClr val="333399"/>
                </a:solidFill>
              </a:rPr>
              <a:t>Strada Cuza Voda 23, Petroşani, Judeţul Hunedoara</a:t>
            </a:r>
          </a:p>
          <a:p>
            <a:pPr defTabSz="1279525">
              <a:lnSpc>
                <a:spcPct val="80000"/>
              </a:lnSpc>
              <a:spcBef>
                <a:spcPct val="20000"/>
              </a:spcBef>
            </a:pPr>
            <a:r>
              <a:rPr lang="ro-RO" sz="1700" b="1">
                <a:solidFill>
                  <a:srgbClr val="333399"/>
                </a:solidFill>
              </a:rPr>
              <a:t>Tel: 0254.543.144</a:t>
            </a:r>
          </a:p>
          <a:p>
            <a:pPr defTabSz="1279525">
              <a:lnSpc>
                <a:spcPct val="80000"/>
              </a:lnSpc>
              <a:spcBef>
                <a:spcPct val="20000"/>
              </a:spcBef>
            </a:pPr>
            <a:r>
              <a:rPr lang="ro-RO" sz="1700" b="1">
                <a:solidFill>
                  <a:srgbClr val="333399"/>
                </a:solidFill>
              </a:rPr>
              <a:t>Fax: 0254.546.672 </a:t>
            </a:r>
          </a:p>
          <a:p>
            <a:pPr defTabSz="1279525">
              <a:lnSpc>
                <a:spcPct val="80000"/>
              </a:lnSpc>
              <a:spcBef>
                <a:spcPct val="20000"/>
              </a:spcBef>
            </a:pPr>
            <a:r>
              <a:rPr lang="ro-RO" sz="1700" b="1">
                <a:solidFill>
                  <a:srgbClr val="333399"/>
                </a:solidFill>
                <a:hlinkClick r:id="rId9"/>
              </a:rPr>
              <a:t>contact@asvj.ro</a:t>
            </a:r>
            <a:r>
              <a:rPr lang="en-US" sz="1700" b="1">
                <a:solidFill>
                  <a:srgbClr val="333399"/>
                </a:solidFill>
              </a:rPr>
              <a:t> </a:t>
            </a:r>
            <a:endParaRPr lang="ro-RO" sz="1700" b="1">
              <a:solidFill>
                <a:srgbClr val="333399"/>
              </a:solidFill>
            </a:endParaRPr>
          </a:p>
          <a:p>
            <a:pPr defTabSz="1279525">
              <a:lnSpc>
                <a:spcPct val="80000"/>
              </a:lnSpc>
              <a:spcBef>
                <a:spcPct val="20000"/>
              </a:spcBef>
            </a:pPr>
            <a:r>
              <a:rPr lang="ro-RO" sz="1700" b="1">
                <a:solidFill>
                  <a:srgbClr val="333399"/>
                </a:solidFill>
                <a:hlinkClick r:id="rId10"/>
              </a:rPr>
              <a:t>www.asvj.ro</a:t>
            </a:r>
            <a:r>
              <a:rPr lang="en-US" sz="1700" b="1">
                <a:solidFill>
                  <a:srgbClr val="333399"/>
                </a:solidFill>
              </a:rPr>
              <a:t> </a:t>
            </a:r>
            <a:endParaRPr lang="en-US" sz="1700">
              <a:solidFill>
                <a:srgbClr val="333399"/>
              </a:solidFill>
            </a:endParaRPr>
          </a:p>
        </p:txBody>
      </p:sp>
      <p:pic>
        <p:nvPicPr>
          <p:cNvPr id="6158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3200400"/>
            <a:ext cx="380523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9200" y="2590800"/>
            <a:ext cx="2352675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929</Words>
  <Application>Microsoft Office PowerPoint</Application>
  <PresentationFormat>A3 Paper (297x420 mm)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Trebuchet MS</vt:lpstr>
      <vt:lpstr>Batang</vt:lpstr>
      <vt:lpstr>Times New Roman</vt:lpstr>
      <vt:lpstr>Wingdings</vt:lpstr>
      <vt:lpstr>Default Design</vt:lpstr>
      <vt:lpstr>Slide 1</vt:lpstr>
      <vt:lpstr>Slide 2</vt:lpstr>
      <vt:lpstr>Slide 3</vt:lpstr>
      <vt:lpstr>Slide 4</vt:lpstr>
      <vt:lpstr>Slide 5</vt:lpstr>
    </vt:vector>
  </TitlesOfParts>
  <Company>Halcrow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SerbanLA</dc:creator>
  <cp:lastModifiedBy>VasileN</cp:lastModifiedBy>
  <cp:revision>16</cp:revision>
  <dcterms:created xsi:type="dcterms:W3CDTF">2012-07-27T11:05:25Z</dcterms:created>
  <dcterms:modified xsi:type="dcterms:W3CDTF">2012-12-10T21:31:07Z</dcterms:modified>
</cp:coreProperties>
</file>